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4D2D20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>
            <a:extLst>
              <a:ext uri="{FF2B5EF4-FFF2-40B4-BE49-F238E27FC236}">
                <a16:creationId xmlns:a16="http://schemas.microsoft.com/office/drawing/2014/main" id="{4069A504-F4A0-CF41-9EFF-5CC6B277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" y="28639"/>
            <a:ext cx="7556500" cy="106807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69FCD95-9982-1746-8149-D6E17A3283D2}"/>
              </a:ext>
            </a:extLst>
          </p:cNvPr>
          <p:cNvSpPr txBox="1"/>
          <p:nvPr/>
        </p:nvSpPr>
        <p:spPr>
          <a:xfrm>
            <a:off x="515350" y="2712339"/>
            <a:ext cx="592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肩こりや筋肉疲労などの</a:t>
            </a: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マッサージに健康保険は</a:t>
            </a: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使えない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C194A4F-5D85-604A-B0C6-83043152A763}"/>
              </a:ext>
            </a:extLst>
          </p:cNvPr>
          <p:cNvSpPr txBox="1"/>
          <p:nvPr/>
        </p:nvSpPr>
        <p:spPr>
          <a:xfrm>
            <a:off x="515350" y="3633411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■健康保険の対象はケガの場合だけ!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839E2AA-95B0-A140-8D7C-B6C584350A74}"/>
              </a:ext>
            </a:extLst>
          </p:cNvPr>
          <p:cNvSpPr txBox="1"/>
          <p:nvPr/>
        </p:nvSpPr>
        <p:spPr>
          <a:xfrm>
            <a:off x="515351" y="3952390"/>
            <a:ext cx="6546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 　あなたはマッサージ目的で接骨院を利用したことはありませんか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? 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「健康保険取扱」という看板を掲げていても、</a:t>
            </a:r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接骨院や整骨院で健康保険を使えるのは、外傷性のケガ（打撲、ねんざ、挫傷［肉離れ］、脱臼、骨折）に限られます</a:t>
            </a:r>
            <a:r>
              <a:rPr lang="en-US" altLang="ja-JP" sz="1200" baseline="300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 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。肩こりでマッサージを受けた場合などは、全額自己負担となります。みなさんの保険料を適正に使うためにもぜひ、ご理解をお願いします。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 </a:t>
            </a:r>
            <a:r>
              <a:rPr lang="en-US" altLang="ja-JP" sz="9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脱臼と骨折については、緊急時以外は医師の同意が必要。</a:t>
            </a:r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0F511908-AB13-D04F-8E7E-ABE1D359CB34}"/>
              </a:ext>
            </a:extLst>
          </p:cNvPr>
          <p:cNvSpPr/>
          <p:nvPr/>
        </p:nvSpPr>
        <p:spPr>
          <a:xfrm>
            <a:off x="599362" y="9135979"/>
            <a:ext cx="6349887" cy="1015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93AC4DA-30E9-AD46-BE5F-F6773EE7BC0B}"/>
              </a:ext>
            </a:extLst>
          </p:cNvPr>
          <p:cNvSpPr/>
          <p:nvPr/>
        </p:nvSpPr>
        <p:spPr>
          <a:xfrm>
            <a:off x="1755648" y="9166571"/>
            <a:ext cx="5193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健康保険組合では、接骨院や整骨院への支払いが適正なものかどうかを確認するため、施術の内容などについて照会をさせていただくことがあります。ご理解とご協力をお願いいたします。</a:t>
            </a:r>
          </a:p>
          <a:p>
            <a:pPr algn="just"/>
            <a:r>
              <a:rPr lang="en-US" altLang="ja-JP" sz="9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架空請求（施術部位・施術日の水増し）や、保険適用外の請求（健康保険が使えないマッサージを、肩や腰のねんざの治療扱いにする等）などが、一部の接骨院や整骨院で発生しています。</a:t>
            </a:r>
            <a:endParaRPr lang="ja-JP" altLang="en-US" sz="9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C6AB3ABB-277F-E64A-AEBA-2548DEDE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83" y="763827"/>
            <a:ext cx="2298700" cy="316230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67C0F5BD-7182-934F-BA60-CE6E6653E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22" y="261129"/>
            <a:ext cx="1854200" cy="14859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D37EC110-12BD-1A4B-8DFF-40DD419B9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74" y="9166571"/>
            <a:ext cx="1130300" cy="914400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341CEEE-BD47-9049-8392-451094BAB5B5}"/>
              </a:ext>
            </a:extLst>
          </p:cNvPr>
          <p:cNvSpPr/>
          <p:nvPr/>
        </p:nvSpPr>
        <p:spPr>
          <a:xfrm>
            <a:off x="610426" y="9287326"/>
            <a:ext cx="111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健康保険組合</a:t>
            </a:r>
          </a:p>
          <a:p>
            <a:r>
              <a:rPr lang="ja-JP" altLang="en-US" sz="1200" b="1">
                <a:solidFill>
                  <a:schemeClr val="bg1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からの照会に</a:t>
            </a:r>
          </a:p>
          <a:p>
            <a:r>
              <a:rPr lang="ja-JP" altLang="en-US" sz="1200" b="1">
                <a:solidFill>
                  <a:schemeClr val="bg1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ご協力を</a:t>
            </a:r>
            <a:endParaRPr lang="ja-JP" altLang="en-US" sz="1200" b="1">
              <a:solidFill>
                <a:schemeClr val="bg1"/>
              </a:solidFill>
              <a:effectLst/>
              <a:latin typeface="A-OTF Gothic MB101 Pro B" panose="020B0400000000000000" pitchFamily="34" charset="-128"/>
              <a:ea typeface="A-OTF Gothic MB101 Pro B" panose="020B0400000000000000" pitchFamily="34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7496F15A-E38D-8441-B93E-0466BA6F4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7" y="5277976"/>
            <a:ext cx="6426200" cy="3429000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F7F7ACD-F611-8F4E-8717-7970D39DDF80}"/>
              </a:ext>
            </a:extLst>
          </p:cNvPr>
          <p:cNvSpPr txBox="1"/>
          <p:nvPr/>
        </p:nvSpPr>
        <p:spPr>
          <a:xfrm>
            <a:off x="3402" y="5274100"/>
            <a:ext cx="755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こんな場合に健康保険は使えない</a:t>
            </a:r>
            <a:r>
              <a:rPr lang="en-US" altLang="ja-JP" sz="1400" dirty="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!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1A89E7C-5CC8-4549-A7DF-B56CCED55005}"/>
              </a:ext>
            </a:extLst>
          </p:cNvPr>
          <p:cNvSpPr/>
          <p:nvPr/>
        </p:nvSpPr>
        <p:spPr>
          <a:xfrm>
            <a:off x="1015693" y="5615147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日常生活による肩こりや腰痛</a:t>
            </a:r>
            <a:endParaRPr lang="ja-JP" altLang="en-US" sz="14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DC81402B-7CDC-F74D-AC59-281DEC1AE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66" y="5673257"/>
            <a:ext cx="190500" cy="190500"/>
          </a:xfrm>
          <a:prstGeom prst="rect">
            <a:avLst/>
          </a:prstGeom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50CC6C81-8E60-0244-B9D2-BEA13774AF29}"/>
              </a:ext>
            </a:extLst>
          </p:cNvPr>
          <p:cNvSpPr/>
          <p:nvPr/>
        </p:nvSpPr>
        <p:spPr>
          <a:xfrm>
            <a:off x="1015693" y="593412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部活動やスポーツなどによる筋肉疲労や筋肉痛</a:t>
            </a: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1EEBD42B-3658-874A-A1F2-13E3BC9C5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66" y="5992233"/>
            <a:ext cx="190500" cy="190500"/>
          </a:xfrm>
          <a:prstGeom prst="rect">
            <a:avLst/>
          </a:prstGeom>
        </p:spPr>
      </p:pic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590382A-ED3F-D34F-B01C-486815436A75}"/>
              </a:ext>
            </a:extLst>
          </p:cNvPr>
          <p:cNvSpPr/>
          <p:nvPr/>
        </p:nvSpPr>
        <p:spPr>
          <a:xfrm>
            <a:off x="1015693" y="625310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加齢による痛み</a:t>
            </a: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00E8F8E8-8F7F-F541-B4CF-EE1539A26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66" y="6311210"/>
            <a:ext cx="190500" cy="190500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35E333F5-13AD-3942-862D-8B60D6F3F4F6}"/>
              </a:ext>
            </a:extLst>
          </p:cNvPr>
          <p:cNvSpPr/>
          <p:nvPr/>
        </p:nvSpPr>
        <p:spPr>
          <a:xfrm>
            <a:off x="1015693" y="6550811"/>
            <a:ext cx="521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神経痛やリウマチ、ヘルニア、五十肩などによる痛みやしびれ</a:t>
            </a: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63CF6F46-06B3-9D4B-8087-0C1629BE6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66" y="6608921"/>
            <a:ext cx="190500" cy="190500"/>
          </a:xfrm>
          <a:prstGeom prst="rect">
            <a:avLst/>
          </a:prstGeom>
        </p:spPr>
      </p:pic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147F73C4-6DBD-D547-87B6-6045A31676F9}"/>
              </a:ext>
            </a:extLst>
          </p:cNvPr>
          <p:cNvSpPr/>
          <p:nvPr/>
        </p:nvSpPr>
        <p:spPr>
          <a:xfrm>
            <a:off x="1015693" y="6869788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脳疾患後遺症などの慢性の病気</a:t>
            </a: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E771DC45-DA80-B54C-B328-0C43F9457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66" y="6927898"/>
            <a:ext cx="190500" cy="190500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F73FC119-6536-B140-91AD-18DD07354D39}"/>
              </a:ext>
            </a:extLst>
          </p:cNvPr>
          <p:cNvSpPr/>
          <p:nvPr/>
        </p:nvSpPr>
        <p:spPr>
          <a:xfrm>
            <a:off x="2355683" y="7201277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症状の改善がみられない長期の施術</a:t>
            </a:r>
            <a:endParaRPr lang="ja-JP" altLang="en-US" sz="14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20D4AFEC-293E-DA42-982E-5111E24D3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56" y="7259387"/>
            <a:ext cx="190500" cy="190500"/>
          </a:xfrm>
          <a:prstGeom prst="rect">
            <a:avLst/>
          </a:prstGeom>
        </p:spPr>
      </p:pic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F7C1135-04E4-1D46-A17F-2F45FA99DB60}"/>
              </a:ext>
            </a:extLst>
          </p:cNvPr>
          <p:cNvSpPr/>
          <p:nvPr/>
        </p:nvSpPr>
        <p:spPr>
          <a:xfrm>
            <a:off x="2355683" y="7520253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整形外科などの医療機関で治療中のもの</a:t>
            </a: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43597AF3-99AD-404D-AB16-E38111A92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56" y="7578363"/>
            <a:ext cx="190500" cy="190500"/>
          </a:xfrm>
          <a:prstGeom prst="rect">
            <a:avLst/>
          </a:prstGeom>
        </p:spPr>
      </p:pic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582B3D65-AB6D-9E41-B677-4800170E040D}"/>
              </a:ext>
            </a:extLst>
          </p:cNvPr>
          <p:cNvSpPr/>
          <p:nvPr/>
        </p:nvSpPr>
        <p:spPr>
          <a:xfrm>
            <a:off x="2355683" y="7839230"/>
            <a:ext cx="419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仕事中・通勤途中のケガ（労災保険の対象） など</a:t>
            </a: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CCE985AB-65D5-8646-A2D4-3E3E0F35F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56" y="7897340"/>
            <a:ext cx="190500" cy="19050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907FEEB-DD93-0D40-BEC3-0F4A4A47A163}"/>
              </a:ext>
            </a:extLst>
          </p:cNvPr>
          <p:cNvSpPr/>
          <p:nvPr/>
        </p:nvSpPr>
        <p:spPr>
          <a:xfrm>
            <a:off x="4246310" y="8193465"/>
            <a:ext cx="263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9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病気が原因のものについては、病院での受診をおすすめします（健康保険が使えます）。</a:t>
            </a:r>
            <a:endParaRPr lang="ja-JP" altLang="en-US" sz="9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4E60AE20-833C-584C-A0F9-9C0EC1169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99" y="7237450"/>
            <a:ext cx="1130300" cy="1827857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78598644-EAB2-444C-B145-9F77008D2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8731" y="8152383"/>
            <a:ext cx="1295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A-OTF Gothic MB101 Pro B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2020-01-28T05:33:32Z</dcterms:created>
  <dcterms:modified xsi:type="dcterms:W3CDTF">2020-01-28T05:33:38Z</dcterms:modified>
</cp:coreProperties>
</file>