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D20"/>
    <a:srgbClr val="E36729"/>
    <a:srgbClr val="D81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08"/>
  </p:normalViewPr>
  <p:slideViewPr>
    <p:cSldViewPr snapToGrid="0" snapToObjects="1">
      <p:cViewPr varScale="1">
        <p:scale>
          <a:sx n="45" d="100"/>
          <a:sy n="45" d="100"/>
        </p:scale>
        <p:origin x="1596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5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52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1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5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81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4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59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2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45D4-598D-8943-B30B-BB474E9658FA}" type="datetimeFigureOut">
              <a:rPr kumimoji="1" lang="ja-JP" altLang="en-US" smtClean="0"/>
              <a:t>2020/1/28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44574-0A45-3F4D-9F3D-9D93AE2B7D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69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B9B846F-6983-064B-80A4-3D2C1500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11113"/>
            <a:ext cx="7556500" cy="106807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306C2D-338F-A84D-B908-33B73F29D9BA}"/>
              </a:ext>
            </a:extLst>
          </p:cNvPr>
          <p:cNvSpPr txBox="1"/>
          <p:nvPr/>
        </p:nvSpPr>
        <p:spPr>
          <a:xfrm>
            <a:off x="515350" y="2166429"/>
            <a:ext cx="59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軽い病気やけがは、</a:t>
            </a:r>
          </a:p>
          <a:p>
            <a:r>
              <a:rPr lang="ja-JP" altLang="en-US">
                <a:solidFill>
                  <a:srgbClr val="4D2D2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セルフメディケーションで！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54A3A1D-8175-0C45-985E-A6840DF040B7}"/>
              </a:ext>
            </a:extLst>
          </p:cNvPr>
          <p:cNvSpPr txBox="1"/>
          <p:nvPr/>
        </p:nvSpPr>
        <p:spPr>
          <a:xfrm>
            <a:off x="515350" y="2797974"/>
            <a:ext cx="592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■セルフメディケーションとは</a:t>
            </a:r>
            <a:r>
              <a:rPr lang="en-US" altLang="ja-JP" dirty="0">
                <a:solidFill>
                  <a:srgbClr val="E36729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?</a:t>
            </a:r>
            <a:endParaRPr lang="ja-JP" altLang="en-US">
              <a:solidFill>
                <a:srgbClr val="E36729"/>
              </a:solidFill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B9D7854-17FF-E54D-A3B7-CE1CD6C5AAE2}"/>
              </a:ext>
            </a:extLst>
          </p:cNvPr>
          <p:cNvSpPr txBox="1"/>
          <p:nvPr/>
        </p:nvSpPr>
        <p:spPr>
          <a:xfrm>
            <a:off x="515351" y="3116953"/>
            <a:ext cx="654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 　セルフメディケーションとは、「自分自身の健康に責任をもち、軽度な身体の不調は自分自身で手当てすること」。病院に行くほどではない、軽い病気やけがは市販薬を正しく使うことで、ある程度対処できます。購入するときは、薬剤師や登録販売者に相談し、用法・用量をきちんと守って使いましょう。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782ABB3D-9B26-2244-9A2C-C02B6E7C57AD}"/>
              </a:ext>
            </a:extLst>
          </p:cNvPr>
          <p:cNvSpPr/>
          <p:nvPr/>
        </p:nvSpPr>
        <p:spPr>
          <a:xfrm>
            <a:off x="617650" y="8925708"/>
            <a:ext cx="6349887" cy="1217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CF9E7D-5850-B044-B27B-9A8C8EF54D8F}"/>
              </a:ext>
            </a:extLst>
          </p:cNvPr>
          <p:cNvSpPr txBox="1"/>
          <p:nvPr/>
        </p:nvSpPr>
        <p:spPr>
          <a:xfrm>
            <a:off x="706119" y="9228127"/>
            <a:ext cx="33798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10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医療用から一般用に転用された「スイッチ</a:t>
            </a:r>
            <a:r>
              <a:rPr lang="en" altLang="ja-JP" sz="10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OTC</a:t>
            </a:r>
            <a:r>
              <a:rPr lang="ja-JP" altLang="en-US" sz="10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医薬品」の購入額が年間</a:t>
            </a:r>
            <a:r>
              <a:rPr lang="en-US" altLang="ja-JP" sz="10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12,000</a:t>
            </a:r>
            <a:r>
              <a:rPr lang="ja-JP" altLang="en-US" sz="10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円を超える場合は、控除の対象となります。</a:t>
            </a:r>
          </a:p>
          <a:p>
            <a:pPr algn="just"/>
            <a:r>
              <a:rPr lang="ja-JP" altLang="en-US" sz="10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　　　　　のマークがついている市販薬を購入した際はレシートや領収書を保管しておきましょう。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CDAB7F1-45C0-BE4B-BEAC-90A5056AA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6" y="9727560"/>
            <a:ext cx="587355" cy="16623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071DC80-502A-E341-A9A7-49F196689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915" y="9546047"/>
            <a:ext cx="2209800" cy="355600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4E036DF-C50E-CA4C-8F4E-7DA870E68F40}"/>
              </a:ext>
            </a:extLst>
          </p:cNvPr>
          <p:cNvSpPr/>
          <p:nvPr/>
        </p:nvSpPr>
        <p:spPr>
          <a:xfrm>
            <a:off x="617649" y="8973987"/>
            <a:ext cx="6370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>
                <a:solidFill>
                  <a:srgbClr val="5889C7"/>
                </a:solidFill>
                <a:latin typeface="A-OTF Gothic MB101 Pro M" panose="020B0400000000000000" pitchFamily="34" charset="-128"/>
                <a:ea typeface="A-OTF Gothic MB101 Pro M" panose="020B0400000000000000" pitchFamily="34" charset="-128"/>
              </a:rPr>
              <a:t>● 市販薬限定の医療費控除もあります ●</a:t>
            </a:r>
            <a:endParaRPr lang="ja-JP" altLang="en-US" sz="1200">
              <a:solidFill>
                <a:srgbClr val="5889C7"/>
              </a:solidFill>
              <a:effectLst/>
              <a:latin typeface="A-OTF Gothic MB101 Pro M" panose="020B0400000000000000" pitchFamily="34" charset="-128"/>
              <a:ea typeface="A-OTF Gothic MB101 Pro M" panose="020B0400000000000000" pitchFamily="34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AFEE2BA-B11E-1B40-A11E-BDD2AA699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639" y="1786663"/>
            <a:ext cx="1524000" cy="14478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3756553-4E5E-E249-9EEE-54F22C90F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223" y="560700"/>
            <a:ext cx="1536700" cy="24638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569DCB9-9D0D-744E-8138-94576C358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737" y="6686748"/>
            <a:ext cx="6426200" cy="2146300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24CC69A-DED0-CB4D-821F-BF0ED1ED1462}"/>
              </a:ext>
            </a:extLst>
          </p:cNvPr>
          <p:cNvSpPr txBox="1"/>
          <p:nvPr/>
        </p:nvSpPr>
        <p:spPr>
          <a:xfrm>
            <a:off x="0" y="6688230"/>
            <a:ext cx="755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たとえば、このような市販薬を使うときは</a:t>
            </a:r>
            <a:r>
              <a:rPr lang="en-US" altLang="ja-JP" sz="1400" dirty="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…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50117FE8-965B-404B-90D9-C16ADBA973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56" y="7158724"/>
            <a:ext cx="1193800" cy="1714500"/>
          </a:xfrm>
          <a:prstGeom prst="rect">
            <a:avLst/>
          </a:prstGeom>
        </p:spPr>
      </p:pic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E85CADDD-08C6-A447-AB02-CE5BE881E481}"/>
              </a:ext>
            </a:extLst>
          </p:cNvPr>
          <p:cNvSpPr/>
          <p:nvPr/>
        </p:nvSpPr>
        <p:spPr>
          <a:xfrm>
            <a:off x="4614035" y="7088667"/>
            <a:ext cx="2222699" cy="271284"/>
          </a:xfrm>
          <a:prstGeom prst="roundRect">
            <a:avLst/>
          </a:prstGeom>
          <a:solidFill>
            <a:srgbClr val="4D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96B35C1-0CFB-C64D-8078-25FF28C46D83}"/>
              </a:ext>
            </a:extLst>
          </p:cNvPr>
          <p:cNvSpPr/>
          <p:nvPr/>
        </p:nvSpPr>
        <p:spPr>
          <a:xfrm>
            <a:off x="4612448" y="7073797"/>
            <a:ext cx="2222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>
                <a:solidFill>
                  <a:srgbClr val="FFFF0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禁煙補助薬</a:t>
            </a:r>
            <a:endParaRPr lang="ja-JP" altLang="en-US" sz="1200">
              <a:solidFill>
                <a:srgbClr val="FFFF00"/>
              </a:solidFill>
              <a:effectLst/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06F078C9-0952-5C45-A065-E0A96E0D5AAE}"/>
              </a:ext>
            </a:extLst>
          </p:cNvPr>
          <p:cNvSpPr/>
          <p:nvPr/>
        </p:nvSpPr>
        <p:spPr>
          <a:xfrm>
            <a:off x="2189812" y="7088667"/>
            <a:ext cx="2222699" cy="271284"/>
          </a:xfrm>
          <a:prstGeom prst="roundRect">
            <a:avLst/>
          </a:prstGeom>
          <a:solidFill>
            <a:srgbClr val="4D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0A99EFB-4145-B646-AE97-D00CC3B9E6A5}"/>
              </a:ext>
            </a:extLst>
          </p:cNvPr>
          <p:cNvSpPr/>
          <p:nvPr/>
        </p:nvSpPr>
        <p:spPr>
          <a:xfrm>
            <a:off x="2188225" y="7073797"/>
            <a:ext cx="22226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>
                <a:solidFill>
                  <a:srgbClr val="FFFF00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花粉症の薬</a:t>
            </a:r>
            <a:endParaRPr lang="ja-JP" altLang="en-US" sz="1200">
              <a:solidFill>
                <a:srgbClr val="FFFF00"/>
              </a:solidFill>
              <a:effectLst/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5484AD2-7B35-C440-9651-9382752189D0}"/>
              </a:ext>
            </a:extLst>
          </p:cNvPr>
          <p:cNvSpPr/>
          <p:nvPr/>
        </p:nvSpPr>
        <p:spPr>
          <a:xfrm>
            <a:off x="2095984" y="7350910"/>
            <a:ext cx="23681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最近は医療用成分を含む薬が増えています。軽症</a:t>
            </a:r>
            <a:r>
              <a:rPr lang="en-US" altLang="ja-JP" sz="1200" dirty="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〜</a:t>
            </a:r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中等症の人でしたら市販薬で対応できることもあります。眠くなりにくい薬もありますので、薬剤師に相談してみましょう。病院に行く時間がない人にも便利です。</a:t>
            </a:r>
            <a:endParaRPr lang="ja-JP" altLang="en-US" sz="12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8B17629-36C8-0E45-A2E9-EFDDED5A1512}"/>
              </a:ext>
            </a:extLst>
          </p:cNvPr>
          <p:cNvSpPr/>
          <p:nvPr/>
        </p:nvSpPr>
        <p:spPr>
          <a:xfrm>
            <a:off x="4562738" y="7350910"/>
            <a:ext cx="236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ニコチンガムやパッチタイプの禁煙補助剤が入手できます。パッチのニコチン含有量は医療用のものより低濃度なので、ニコチン依存度がそれほど高くない人におすすめです。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691CED99-715C-7A40-ADE5-420A56A392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137" y="3898592"/>
            <a:ext cx="6375400" cy="2717800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B1D9F99-E9D1-C541-BAE7-AC30A662FA55}"/>
              </a:ext>
            </a:extLst>
          </p:cNvPr>
          <p:cNvSpPr/>
          <p:nvPr/>
        </p:nvSpPr>
        <p:spPr>
          <a:xfrm>
            <a:off x="1028611" y="4056304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>
                <a:solidFill>
                  <a:srgbClr val="FFFF00"/>
                </a:solidFill>
                <a:latin typeface="A-OTF Gothic MB101 Pro B" panose="020B0400000000000000" pitchFamily="34" charset="-128"/>
                <a:ea typeface="A-OTF Gothic MB101 Pro B" panose="020B0400000000000000" pitchFamily="34" charset="-128"/>
              </a:rPr>
              <a:t>薬剤師・登録販売者に伝えること</a:t>
            </a:r>
            <a:endParaRPr lang="ja-JP" altLang="en-US" sz="1400" b="1">
              <a:solidFill>
                <a:srgbClr val="FFFF00"/>
              </a:solidFill>
              <a:effectLst/>
              <a:latin typeface="A-OTF Gothic MB101 Pro B" panose="020B0400000000000000" pitchFamily="34" charset="-128"/>
              <a:ea typeface="A-OTF Gothic MB101 Pro B" panose="020B0400000000000000" pitchFamily="34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66DCCF0-284B-9C42-83D9-4BE60E005A48}"/>
              </a:ext>
            </a:extLst>
          </p:cNvPr>
          <p:cNvSpPr/>
          <p:nvPr/>
        </p:nvSpPr>
        <p:spPr>
          <a:xfrm>
            <a:off x="4931373" y="403503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>
                <a:solidFill>
                  <a:schemeClr val="bg1"/>
                </a:solidFill>
                <a:latin typeface="A-OTF Shin Maru Go Pro M" panose="020F0400000000000000" pitchFamily="34" charset="-128"/>
                <a:ea typeface="A-OTF Shin Maru Go Pro M" panose="020F0400000000000000" pitchFamily="34" charset="-128"/>
              </a:rPr>
              <a:t>市販薬とお薬手帳</a:t>
            </a:r>
            <a:endParaRPr lang="ja-JP" altLang="en-US" sz="1400">
              <a:solidFill>
                <a:schemeClr val="bg1"/>
              </a:solidFill>
              <a:effectLst/>
              <a:latin typeface="A-OTF Shin Maru Go Pro M" panose="020F0400000000000000" pitchFamily="34" charset="-128"/>
              <a:ea typeface="A-OTF Shin Maru Go Pro M" panose="020F0400000000000000" pitchFamily="34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9621731-05DC-5848-8F29-D2F36F419667}"/>
              </a:ext>
            </a:extLst>
          </p:cNvPr>
          <p:cNvSpPr/>
          <p:nvPr/>
        </p:nvSpPr>
        <p:spPr>
          <a:xfrm>
            <a:off x="4552105" y="4426495"/>
            <a:ext cx="2368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200">
                <a:latin typeface="A-OTF Shin Maru Go Pro R" panose="020F0400000000000000" pitchFamily="34" charset="-128"/>
                <a:ea typeface="A-OTF Shin Maru Go Pro R" panose="020F0400000000000000" pitchFamily="34" charset="-128"/>
              </a:rPr>
              <a:t>病院の薬を記録するお薬手帳ですが、市販薬を買うときにも持参すると、飲み合わせのチェックをしてもらえます。</a:t>
            </a:r>
            <a:endParaRPr lang="ja-JP" altLang="en-US" sz="1200">
              <a:effectLst/>
              <a:latin typeface="A-OTF Shin Maru Go Pro R" panose="020F0400000000000000" pitchFamily="34" charset="-128"/>
              <a:ea typeface="A-OTF Shin Maru Go Pro R" panose="020F0400000000000000" pitchFamily="34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668C9AA-2030-3D4F-8504-8293820170C9}"/>
              </a:ext>
            </a:extLst>
          </p:cNvPr>
          <p:cNvSpPr/>
          <p:nvPr/>
        </p:nvSpPr>
        <p:spPr>
          <a:xfrm>
            <a:off x="784488" y="4457374"/>
            <a:ext cx="3532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薬を使う人の年齢</a:t>
            </a:r>
          </a:p>
          <a:p>
            <a:r>
              <a:rPr lang="en-US" altLang="ja-JP" sz="1400" dirty="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  </a:t>
            </a:r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（自分以外の人が使うとき）</a:t>
            </a:r>
            <a:endParaRPr lang="ja-JP" altLang="en-US" sz="1400">
              <a:effectLst/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7F3CACB3-1FDE-134F-BB4D-6A367FBCA1BE}"/>
              </a:ext>
            </a:extLst>
          </p:cNvPr>
          <p:cNvSpPr/>
          <p:nvPr/>
        </p:nvSpPr>
        <p:spPr>
          <a:xfrm>
            <a:off x="784488" y="5008714"/>
            <a:ext cx="353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症状をできるだけくわしく</a:t>
            </a:r>
            <a:endParaRPr lang="ja-JP" altLang="en-US" sz="1400">
              <a:effectLst/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6E980B3-3D84-7B42-A1E7-4A43C7F49218}"/>
              </a:ext>
            </a:extLst>
          </p:cNvPr>
          <p:cNvSpPr/>
          <p:nvPr/>
        </p:nvSpPr>
        <p:spPr>
          <a:xfrm>
            <a:off x="782900" y="5368989"/>
            <a:ext cx="353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他に使っている薬があるか</a:t>
            </a:r>
            <a:endParaRPr lang="ja-JP" altLang="en-US" sz="1400">
              <a:effectLst/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381B4664-63F3-AC4B-86DB-AC0DC278A0B1}"/>
              </a:ext>
            </a:extLst>
          </p:cNvPr>
          <p:cNvSpPr/>
          <p:nvPr/>
        </p:nvSpPr>
        <p:spPr>
          <a:xfrm>
            <a:off x="782900" y="5702007"/>
            <a:ext cx="353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アレルギー・副作用歴</a:t>
            </a:r>
            <a:endParaRPr lang="ja-JP" altLang="en-US" sz="1400">
              <a:effectLst/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A1ECA7C8-E584-A146-8084-24EB833AFA7A}"/>
              </a:ext>
            </a:extLst>
          </p:cNvPr>
          <p:cNvSpPr/>
          <p:nvPr/>
        </p:nvSpPr>
        <p:spPr>
          <a:xfrm>
            <a:off x="782900" y="6032526"/>
            <a:ext cx="353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>
                <a:latin typeface="A-OTF Gothic MB101 Pro R" panose="020B0400000000000000" pitchFamily="34" charset="-128"/>
                <a:ea typeface="A-OTF Gothic MB101 Pro R" panose="020B0400000000000000" pitchFamily="34" charset="-128"/>
              </a:rPr>
              <a:t>□ 機械や車の運転をするか　など</a:t>
            </a:r>
            <a:endParaRPr lang="ja-JP" altLang="en-US" sz="1400">
              <a:effectLst/>
              <a:latin typeface="A-OTF Gothic MB101 Pro R" panose="020B0400000000000000" pitchFamily="34" charset="-128"/>
              <a:ea typeface="A-OTF Gothic MB101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15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345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A-OTF Gothic MB101 Pro B</vt:lpstr>
      <vt:lpstr>A-OTF Gothic MB101 Pro M</vt:lpstr>
      <vt:lpstr>A-OTF Gothic MB101 Pro R</vt:lpstr>
      <vt:lpstr>A-OTF Shin Maru Go Pro M</vt:lpstr>
      <vt:lpstr>A-OTF Shin Maru Go Pro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2020-01-28T05:33:09Z</dcterms:created>
  <dcterms:modified xsi:type="dcterms:W3CDTF">2020-01-28T05:33:15Z</dcterms:modified>
</cp:coreProperties>
</file>