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29"/>
    <a:srgbClr val="D8117D"/>
    <a:srgbClr val="4D2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08"/>
  </p:normalViewPr>
  <p:slideViewPr>
    <p:cSldViewPr snapToGrid="0" snapToObjects="1">
      <p:cViewPr varScale="1">
        <p:scale>
          <a:sx n="45" d="100"/>
          <a:sy n="45" d="100"/>
        </p:scale>
        <p:origin x="1596" y="4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55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5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61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5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59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1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9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75211A2-2A28-7044-BE1B-2B7BEE41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7556500" cy="106807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763958C-4699-0649-AAA6-B3086E10B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531" y="1326660"/>
            <a:ext cx="2159000" cy="29972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82B0B7-DA84-2043-B7E4-F4820DE4A56C}"/>
              </a:ext>
            </a:extLst>
          </p:cNvPr>
          <p:cNvSpPr txBox="1"/>
          <p:nvPr/>
        </p:nvSpPr>
        <p:spPr>
          <a:xfrm>
            <a:off x="536713" y="1685671"/>
            <a:ext cx="5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大腸がん、肺がん、乳がんなどが増加。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B8D29A-3EFD-B247-9BCE-007EE6927B9E}"/>
              </a:ext>
            </a:extLst>
          </p:cNvPr>
          <p:cNvSpPr txBox="1"/>
          <p:nvPr/>
        </p:nvSpPr>
        <p:spPr>
          <a:xfrm>
            <a:off x="536713" y="2041081"/>
            <a:ext cx="5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■日本人の死亡原因第</a:t>
            </a:r>
            <a:r>
              <a:rPr lang="en-US" altLang="ja-JP" dirty="0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1</a:t>
            </a:r>
            <a:r>
              <a:rPr lang="ja-JP" altLang="en-US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位はがん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26B726-BD33-5F48-A77B-5602A41CA25B}"/>
              </a:ext>
            </a:extLst>
          </p:cNvPr>
          <p:cNvSpPr txBox="1"/>
          <p:nvPr/>
        </p:nvSpPr>
        <p:spPr>
          <a:xfrm>
            <a:off x="536714" y="2360060"/>
            <a:ext cx="3884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あなたは、がん検診を受けていますか</a:t>
            </a:r>
            <a:r>
              <a:rPr lang="en-US" altLang="ja-JP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?</a:t>
            </a:r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生涯にがんにかかる確率は、</a:t>
            </a:r>
            <a:r>
              <a:rPr lang="en-US" altLang="ja-JP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2</a:t>
            </a:r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人に</a:t>
            </a:r>
            <a:r>
              <a:rPr lang="en-US" altLang="ja-JP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1</a:t>
            </a:r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人といわれており、健康保険組合のデータでも、がんが入院理由のトップです。早期発見・早期治療につなげるために、必ずがん検診を受けましょう。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68D603-84B8-6341-89B3-7988C7970B73}"/>
              </a:ext>
            </a:extLst>
          </p:cNvPr>
          <p:cNvSpPr txBox="1"/>
          <p:nvPr/>
        </p:nvSpPr>
        <p:spPr>
          <a:xfrm rot="21029074">
            <a:off x="4771401" y="3335504"/>
            <a:ext cx="12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800" dirty="0">
                <a:solidFill>
                  <a:srgbClr val="D8117D"/>
                </a:solidFill>
              </a:rPr>
              <a:t>CHECK!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3B4C1ED-824E-EE48-8C39-EE6E266D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13" y="8728033"/>
            <a:ext cx="914400" cy="14097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AF7074-7C0D-3E46-BCCD-C4A7D53F0FE0}"/>
              </a:ext>
            </a:extLst>
          </p:cNvPr>
          <p:cNvSpPr txBox="1"/>
          <p:nvPr/>
        </p:nvSpPr>
        <p:spPr>
          <a:xfrm>
            <a:off x="536712" y="6571579"/>
            <a:ext cx="637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■がん検診を受けよう</a:t>
            </a:r>
            <a:r>
              <a:rPr lang="en-US" altLang="ja-JP" dirty="0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〜</a:t>
            </a:r>
            <a:r>
              <a:rPr lang="ja-JP" altLang="en-US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女性は乳がん・子宮がん検診も</a:t>
            </a:r>
            <a:r>
              <a:rPr lang="en-US" altLang="ja-JP" dirty="0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〜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9AD3B5-9D28-7946-AFC8-5ED099108690}"/>
              </a:ext>
            </a:extLst>
          </p:cNvPr>
          <p:cNvSpPr txBox="1"/>
          <p:nvPr/>
        </p:nvSpPr>
        <p:spPr>
          <a:xfrm>
            <a:off x="536714" y="6942832"/>
            <a:ext cx="650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 　がん検診は人間ドックやオプション検診等で受けられます。女性の方は、ぜひ婦人科オプション検診をつけられることをおすすめします。</a:t>
            </a: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D8B045C5-7BC1-2748-B5FE-DEF28E7E6BC2}"/>
              </a:ext>
            </a:extLst>
          </p:cNvPr>
          <p:cNvSpPr/>
          <p:nvPr/>
        </p:nvSpPr>
        <p:spPr>
          <a:xfrm>
            <a:off x="577927" y="5920648"/>
            <a:ext cx="3054273" cy="5343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900">
                <a:solidFill>
                  <a:schemeClr val="tx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健康保険組合加入者の入院状況をみると、件数および医療費ともがんが</a:t>
            </a:r>
            <a:r>
              <a:rPr lang="en-US" altLang="ja-JP" sz="900" dirty="0">
                <a:solidFill>
                  <a:schemeClr val="tx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1</a:t>
            </a:r>
            <a:r>
              <a:rPr lang="ja-JP" altLang="en-US" sz="900">
                <a:solidFill>
                  <a:schemeClr val="tx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位です。入院外でみても、件数は多くありませんが、かかる医療費は上位を占めています。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55CD4AD-8FB5-0041-B17E-9CE351C0D2DA}"/>
              </a:ext>
            </a:extLst>
          </p:cNvPr>
          <p:cNvSpPr txBox="1"/>
          <p:nvPr/>
        </p:nvSpPr>
        <p:spPr>
          <a:xfrm>
            <a:off x="536713" y="3389074"/>
            <a:ext cx="215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●</a:t>
            </a:r>
            <a:r>
              <a:rPr lang="ja-JP" altLang="en-US" sz="14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病気別医療費</a:t>
            </a:r>
            <a:r>
              <a:rPr lang="en-US" altLang="ja-JP" sz="1400" dirty="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(</a:t>
            </a:r>
            <a:r>
              <a:rPr lang="ja-JP" altLang="en-US" sz="14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入院</a:t>
            </a:r>
            <a:r>
              <a:rPr lang="en-US" altLang="ja-JP" sz="1400" dirty="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)</a:t>
            </a:r>
            <a:endParaRPr lang="ja-JP" altLang="en-US" sz="1400"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FE4DF84-C6E7-544C-B8A9-3A7973825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13" y="3733310"/>
            <a:ext cx="2324100" cy="1892300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1F877D8-7D95-AA41-A1FD-296E715BA479}"/>
              </a:ext>
            </a:extLst>
          </p:cNvPr>
          <p:cNvSpPr/>
          <p:nvPr/>
        </p:nvSpPr>
        <p:spPr>
          <a:xfrm>
            <a:off x="577927" y="5647235"/>
            <a:ext cx="3054273" cy="20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7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※</a:t>
            </a:r>
            <a:r>
              <a:rPr lang="ja-JP" altLang="en-US" sz="7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厚生労働省「平成</a:t>
            </a:r>
            <a:r>
              <a:rPr lang="en-US" altLang="ja-JP" sz="7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28</a:t>
            </a:r>
            <a:r>
              <a:rPr lang="ja-JP" altLang="en-US" sz="7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年度医療給付実態調査」</a:t>
            </a:r>
            <a:endParaRPr lang="ja-JP" altLang="en-US" sz="700">
              <a:effectLst/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BE9C3DC-3B16-9043-90D9-CAF5BF10E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380" y="7415972"/>
            <a:ext cx="4254500" cy="28829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2C28B99-9DA8-BA44-9332-3FB573AF4849}"/>
              </a:ext>
            </a:extLst>
          </p:cNvPr>
          <p:cNvSpPr txBox="1"/>
          <p:nvPr/>
        </p:nvSpPr>
        <p:spPr>
          <a:xfrm>
            <a:off x="740797" y="7541974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●</a:t>
            </a:r>
            <a:r>
              <a:rPr lang="ja-JP" altLang="en-US" sz="14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年齢階級別乳がん・</a:t>
            </a:r>
            <a:endParaRPr lang="en-US" altLang="ja-JP" sz="1400" dirty="0"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  <a:p>
            <a:r>
              <a:rPr lang="ja-JP" altLang="en-US" sz="14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　子宮がんの罹患率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A040787-0BC9-F84C-B3C1-AA5F62E5F4BC}"/>
              </a:ext>
            </a:extLst>
          </p:cNvPr>
          <p:cNvSpPr txBox="1"/>
          <p:nvPr/>
        </p:nvSpPr>
        <p:spPr>
          <a:xfrm>
            <a:off x="3721754" y="3848946"/>
            <a:ext cx="334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●</a:t>
            </a:r>
            <a:r>
              <a:rPr lang="ja-JP" altLang="en-US" sz="14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生涯でがんにかかる確率は</a:t>
            </a:r>
            <a:endParaRPr lang="en-US" altLang="ja-JP" sz="1400" dirty="0"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  <a:p>
            <a:r>
              <a:rPr lang="ja-JP" altLang="en-US" sz="14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　</a:t>
            </a:r>
            <a:r>
              <a:rPr lang="en-US" altLang="ja-JP" sz="1400" dirty="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2</a:t>
            </a:r>
            <a:r>
              <a:rPr lang="ja-JP" altLang="en-US" sz="14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人に</a:t>
            </a:r>
            <a:r>
              <a:rPr lang="en-US" altLang="ja-JP" sz="1400" dirty="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1</a:t>
            </a:r>
            <a:r>
              <a:rPr lang="ja-JP" altLang="en-US" sz="14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人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862A7A1-C763-3948-A793-317BDEDC8EF9}"/>
              </a:ext>
            </a:extLst>
          </p:cNvPr>
          <p:cNvSpPr/>
          <p:nvPr/>
        </p:nvSpPr>
        <p:spPr>
          <a:xfrm>
            <a:off x="3783744" y="6266976"/>
            <a:ext cx="3054273" cy="20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※</a:t>
            </a:r>
            <a:r>
              <a:rPr lang="ja-JP" altLang="en-US" sz="7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国立がん研究センター情報サービス</a:t>
            </a:r>
            <a:endParaRPr lang="ja-JP" altLang="en-US" sz="700">
              <a:effectLst/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17478F15-B6E3-9A41-BBE3-BDFC20DF8E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4934" y="4365160"/>
            <a:ext cx="2336800" cy="19812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C3BAAEF-C2A7-CF40-861D-1B4631325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197" y="8005560"/>
            <a:ext cx="1092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5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215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A-OTF Shin Maru Go Pro M</vt:lpstr>
      <vt:lpstr>A-OTF Shin Maru Go Pro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2020-01-28T05:31:48Z</dcterms:created>
  <dcterms:modified xsi:type="dcterms:W3CDTF">2020-01-28T05:32:08Z</dcterms:modified>
</cp:coreProperties>
</file>