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729"/>
    <a:srgbClr val="4D2D20"/>
    <a:srgbClr val="D81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08"/>
  </p:normalViewPr>
  <p:slideViewPr>
    <p:cSldViewPr snapToGrid="0" snapToObjects="1">
      <p:cViewPr varScale="1">
        <p:scale>
          <a:sx n="45" d="100"/>
          <a:sy n="45" d="100"/>
        </p:scale>
        <p:origin x="1596" y="48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35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71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34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55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52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61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954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81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45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59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12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69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D0EE917-A8E6-7A47-95D8-3450368D6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-3936"/>
            <a:ext cx="7556500" cy="106807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582B0B7-DA84-2043-B7E4-F4820DE4A56C}"/>
              </a:ext>
            </a:extLst>
          </p:cNvPr>
          <p:cNvSpPr txBox="1"/>
          <p:nvPr/>
        </p:nvSpPr>
        <p:spPr>
          <a:xfrm>
            <a:off x="536713" y="2236478"/>
            <a:ext cx="653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4D2D20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何かあってからでは手遅れ。</a:t>
            </a:r>
          </a:p>
          <a:p>
            <a:r>
              <a:rPr lang="ja-JP" altLang="en-US">
                <a:solidFill>
                  <a:srgbClr val="4D2D20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すぐに治療を開始しよう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4B8D29A-3EFD-B247-9BCE-007EE6927B9E}"/>
              </a:ext>
            </a:extLst>
          </p:cNvPr>
          <p:cNvSpPr txBox="1"/>
          <p:nvPr/>
        </p:nvSpPr>
        <p:spPr>
          <a:xfrm>
            <a:off x="536713" y="2948946"/>
            <a:ext cx="592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E36729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■早めの受診が重症化を防ぐ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626B726-BD33-5F48-A77B-5602A41CA25B}"/>
              </a:ext>
            </a:extLst>
          </p:cNvPr>
          <p:cNvSpPr txBox="1"/>
          <p:nvPr/>
        </p:nvSpPr>
        <p:spPr>
          <a:xfrm>
            <a:off x="536713" y="3267925"/>
            <a:ext cx="5545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12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　健診で、治療や精密検査が必要と判定されたのに、病院に行っていない人がいます。治療レベルの高血糖、高血圧、脂質異常症などを放置しておくと、脳卒中や心筋梗塞、糖尿病の合併症（失明、壊疽</a:t>
            </a:r>
            <a:r>
              <a:rPr lang="ja-JP" altLang="en-US" sz="8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（えそ）</a:t>
            </a:r>
            <a:r>
              <a:rPr lang="ja-JP" altLang="en-US" sz="12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による足の切断、人工透析など）などを発病する危険性が非常に高くなります。これからの人生を元気に過ごすためにも、すぐに医療機関を受診し、治療を開始しましょう。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AAB2226-7DE0-E145-80F7-29947B632F5D}"/>
              </a:ext>
            </a:extLst>
          </p:cNvPr>
          <p:cNvSpPr txBox="1"/>
          <p:nvPr/>
        </p:nvSpPr>
        <p:spPr>
          <a:xfrm>
            <a:off x="442282" y="9849955"/>
            <a:ext cx="2911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※</a:t>
            </a:r>
            <a:r>
              <a:rPr lang="ja-JP" altLang="en-US" sz="100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参考資料</a:t>
            </a:r>
            <a:r>
              <a:rPr lang="en-US" altLang="ja-JP" sz="1000" dirty="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:</a:t>
            </a:r>
            <a:r>
              <a:rPr lang="ja-JP" altLang="en-US" sz="100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福田洋「医療の適正化のイメージ」</a:t>
            </a:r>
          </a:p>
          <a:p>
            <a:r>
              <a:rPr lang="en-US" altLang="ja-JP" sz="1000" dirty="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 </a:t>
            </a:r>
            <a:r>
              <a:rPr lang="ja-JP" altLang="en-US" sz="100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（健康開発</a:t>
            </a:r>
            <a:r>
              <a:rPr lang="en-US" altLang="ja-JP" sz="1000" dirty="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17</a:t>
            </a:r>
            <a:r>
              <a:rPr lang="ja-JP" altLang="en-US" sz="100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（</a:t>
            </a:r>
            <a:r>
              <a:rPr lang="en-US" altLang="ja-JP" sz="1000" dirty="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4</a:t>
            </a:r>
            <a:r>
              <a:rPr lang="ja-JP" altLang="en-US" sz="100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）</a:t>
            </a:r>
            <a:r>
              <a:rPr lang="en-US" altLang="ja-JP" sz="1000" dirty="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15〜28,2013</a:t>
            </a:r>
            <a:r>
              <a:rPr lang="ja-JP" altLang="en-US" sz="100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B599CFC-A981-744D-BA4D-95B18A22F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687" y="1764739"/>
            <a:ext cx="1518471" cy="2487151"/>
          </a:xfrm>
          <a:prstGeom prst="rect">
            <a:avLst/>
          </a:prstGeom>
        </p:spPr>
      </p:pic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11B647D7-C29A-214D-9A4E-CE9A3FC28B98}"/>
              </a:ext>
            </a:extLst>
          </p:cNvPr>
          <p:cNvSpPr/>
          <p:nvPr/>
        </p:nvSpPr>
        <p:spPr>
          <a:xfrm>
            <a:off x="571461" y="4446414"/>
            <a:ext cx="6384062" cy="369332"/>
          </a:xfrm>
          <a:prstGeom prst="roundRect">
            <a:avLst/>
          </a:prstGeom>
          <a:solidFill>
            <a:srgbClr val="4D2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2EB7A31-B53C-7844-8891-EECF636D8473}"/>
              </a:ext>
            </a:extLst>
          </p:cNvPr>
          <p:cNvSpPr txBox="1"/>
          <p:nvPr/>
        </p:nvSpPr>
        <p:spPr>
          <a:xfrm>
            <a:off x="571461" y="4436880"/>
            <a:ext cx="638406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b="1">
                <a:solidFill>
                  <a:srgbClr val="FFFF00"/>
                </a:solidFill>
                <a:latin typeface="A-OTF Shin Maru Go Pro DB" panose="020F0400000000000000" pitchFamily="34" charset="-128"/>
                <a:ea typeface="A-OTF Shin Maru Go Pro DB" panose="020F0400000000000000" pitchFamily="34" charset="-128"/>
              </a:rPr>
              <a:t>あなたはどちらの人生を選ぶ</a:t>
            </a:r>
            <a:r>
              <a:rPr lang="en-US" altLang="ja-JP" b="1" dirty="0">
                <a:solidFill>
                  <a:srgbClr val="FFFF00"/>
                </a:solidFill>
                <a:latin typeface="A-OTF Shin Maru Go Pro DB" panose="020F0400000000000000" pitchFamily="34" charset="-128"/>
                <a:ea typeface="A-OTF Shin Maru Go Pro DB" panose="020F0400000000000000" pitchFamily="34" charset="-128"/>
              </a:rPr>
              <a:t>?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1DB8981-2B73-BD44-B6AD-5AC42363B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882" y="4959504"/>
            <a:ext cx="1289203" cy="5320894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4B2CB2B-A048-EB4A-A3A0-CDD12CE46AA1}"/>
              </a:ext>
            </a:extLst>
          </p:cNvPr>
          <p:cNvSpPr txBox="1"/>
          <p:nvPr/>
        </p:nvSpPr>
        <p:spPr>
          <a:xfrm>
            <a:off x="713232" y="6849181"/>
            <a:ext cx="232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継続的な通院は、一定の医療費</a:t>
            </a:r>
          </a:p>
          <a:p>
            <a:r>
              <a:rPr lang="ja-JP" altLang="en-US" sz="1200"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（最低限の薬と定期的な検査</a:t>
            </a:r>
          </a:p>
          <a:p>
            <a:r>
              <a:rPr lang="ja-JP" altLang="en-US" sz="1200"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代程度）だけで済みます。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21723215-E0D5-4D42-9802-505B948ED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2585" y="8653678"/>
            <a:ext cx="1003300" cy="9652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7306147-FF1C-4146-BD9F-3B091427E6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2686" y="8455335"/>
            <a:ext cx="1381870" cy="1793266"/>
          </a:xfrm>
          <a:prstGeom prst="rect">
            <a:avLst/>
          </a:prstGeom>
        </p:spPr>
      </p:pic>
      <p:sp>
        <p:nvSpPr>
          <p:cNvPr id="40" name="角丸四角形 39">
            <a:extLst>
              <a:ext uri="{FF2B5EF4-FFF2-40B4-BE49-F238E27FC236}">
                <a16:creationId xmlns:a16="http://schemas.microsoft.com/office/drawing/2014/main" id="{7DF2014B-0D67-0E48-82D5-63BC7802DE38}"/>
              </a:ext>
            </a:extLst>
          </p:cNvPr>
          <p:cNvSpPr/>
          <p:nvPr/>
        </p:nvSpPr>
        <p:spPr>
          <a:xfrm>
            <a:off x="571461" y="4969145"/>
            <a:ext cx="2911374" cy="367269"/>
          </a:xfrm>
          <a:prstGeom prst="roundRect">
            <a:avLst/>
          </a:prstGeom>
          <a:solidFill>
            <a:srgbClr val="E36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1DA6C634-AD1F-DA44-858B-DEC0B3C823A8}"/>
              </a:ext>
            </a:extLst>
          </p:cNvPr>
          <p:cNvSpPr txBox="1"/>
          <p:nvPr/>
        </p:nvSpPr>
        <p:spPr>
          <a:xfrm>
            <a:off x="571461" y="4983502"/>
            <a:ext cx="2911374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600" b="1">
                <a:solidFill>
                  <a:schemeClr val="bg1"/>
                </a:solidFill>
                <a:latin typeface="A-OTF Shin Maru Go Pro DB" panose="020F0400000000000000" pitchFamily="34" charset="-128"/>
                <a:ea typeface="A-OTF Shin Maru Go Pro DB" panose="020F0400000000000000" pitchFamily="34" charset="-128"/>
              </a:rPr>
              <a:t>早期に治療を始めた場合</a:t>
            </a:r>
            <a:endParaRPr kumimoji="1" lang="ja-JP" altLang="en-US" sz="1600">
              <a:solidFill>
                <a:schemeClr val="bg1"/>
              </a:solidFill>
            </a:endParaRPr>
          </a:p>
        </p:txBody>
      </p:sp>
      <p:sp>
        <p:nvSpPr>
          <p:cNvPr id="19" name="三角形 18">
            <a:extLst>
              <a:ext uri="{FF2B5EF4-FFF2-40B4-BE49-F238E27FC236}">
                <a16:creationId xmlns:a16="http://schemas.microsoft.com/office/drawing/2014/main" id="{AE391117-5CB4-FF4B-A27C-AFBB6DF27D5B}"/>
              </a:ext>
            </a:extLst>
          </p:cNvPr>
          <p:cNvSpPr/>
          <p:nvPr/>
        </p:nvSpPr>
        <p:spPr>
          <a:xfrm rot="10800000">
            <a:off x="1867652" y="5311013"/>
            <a:ext cx="250444" cy="215900"/>
          </a:xfrm>
          <a:prstGeom prst="triangle">
            <a:avLst/>
          </a:prstGeom>
          <a:solidFill>
            <a:srgbClr val="E36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角丸四角形 44">
            <a:extLst>
              <a:ext uri="{FF2B5EF4-FFF2-40B4-BE49-F238E27FC236}">
                <a16:creationId xmlns:a16="http://schemas.microsoft.com/office/drawing/2014/main" id="{0CE2ED61-E136-E74F-BEBC-FE6FA7B664BA}"/>
              </a:ext>
            </a:extLst>
          </p:cNvPr>
          <p:cNvSpPr/>
          <p:nvPr/>
        </p:nvSpPr>
        <p:spPr>
          <a:xfrm>
            <a:off x="4052709" y="4969145"/>
            <a:ext cx="2911374" cy="36726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8EF13822-2114-EF4D-B4C8-7344081FA06C}"/>
              </a:ext>
            </a:extLst>
          </p:cNvPr>
          <p:cNvSpPr txBox="1"/>
          <p:nvPr/>
        </p:nvSpPr>
        <p:spPr>
          <a:xfrm>
            <a:off x="4052709" y="4983502"/>
            <a:ext cx="2911374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600" b="1">
                <a:solidFill>
                  <a:schemeClr val="bg1"/>
                </a:solidFill>
                <a:latin typeface="A-OTF Shin Maru Go Pro DB" panose="020F0400000000000000" pitchFamily="34" charset="-128"/>
                <a:ea typeface="A-OTF Shin Maru Go Pro DB" panose="020F0400000000000000" pitchFamily="34" charset="-128"/>
              </a:rPr>
              <a:t>病院に行かなかった場合</a:t>
            </a:r>
            <a:endParaRPr kumimoji="1" lang="ja-JP" altLang="en-US" sz="1600">
              <a:solidFill>
                <a:schemeClr val="bg1"/>
              </a:solidFill>
            </a:endParaRPr>
          </a:p>
        </p:txBody>
      </p:sp>
      <p:sp>
        <p:nvSpPr>
          <p:cNvPr id="53" name="三角形 52">
            <a:extLst>
              <a:ext uri="{FF2B5EF4-FFF2-40B4-BE49-F238E27FC236}">
                <a16:creationId xmlns:a16="http://schemas.microsoft.com/office/drawing/2014/main" id="{4E47FFCF-EB4B-9140-99E8-6A24E2418D34}"/>
              </a:ext>
            </a:extLst>
          </p:cNvPr>
          <p:cNvSpPr/>
          <p:nvPr/>
        </p:nvSpPr>
        <p:spPr>
          <a:xfrm rot="10800000">
            <a:off x="5378848" y="5311013"/>
            <a:ext cx="250444" cy="21590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DAB6E1A3-7BEA-9641-B376-416ECF2ACC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1249" y="5490196"/>
            <a:ext cx="1511300" cy="142240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674BCB0C-AEB9-C94F-9885-0EB0187245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0625" y="7411445"/>
            <a:ext cx="1841500" cy="147320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D03F92E5-E086-C646-8F7F-FC85C3A8D3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5762" y="5430895"/>
            <a:ext cx="1511300" cy="1257300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D8C8B7C4-0ECB-9842-80AF-158DFDEBDF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7678" y="5476125"/>
            <a:ext cx="952500" cy="1358900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AFEF1D42-55AF-BE4B-8C7B-24E7645885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0173" y="8306796"/>
            <a:ext cx="914400" cy="1447800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36761E3E-8867-9543-BBD3-CA2CB98C60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8986" y="6127627"/>
            <a:ext cx="914400" cy="1409700"/>
          </a:xfrm>
          <a:prstGeom prst="rect">
            <a:avLst/>
          </a:prstGeom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7F37C2DA-8125-6741-A512-8959FBE99D61}"/>
              </a:ext>
            </a:extLst>
          </p:cNvPr>
          <p:cNvSpPr txBox="1"/>
          <p:nvPr/>
        </p:nvSpPr>
        <p:spPr>
          <a:xfrm>
            <a:off x="3998516" y="5542384"/>
            <a:ext cx="1106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>
                <a:latin typeface="A-OTF Shin Maru Go Pro DB" panose="020F0400000000000000" pitchFamily="34" charset="-128"/>
                <a:ea typeface="A-OTF Shin Maru Go Pro DB" panose="020F0400000000000000" pitchFamily="34" charset="-128"/>
              </a:rPr>
              <a:t>未受診</a:t>
            </a:r>
          </a:p>
          <a:p>
            <a:r>
              <a:rPr lang="ja-JP" altLang="en-US" sz="1000" b="1">
                <a:latin typeface="A-OTF Shin Maru Go Pro DB" panose="020F0400000000000000" pitchFamily="34" charset="-128"/>
                <a:ea typeface="A-OTF Shin Maru Go Pro DB" panose="020F0400000000000000" pitchFamily="34" charset="-128"/>
              </a:rPr>
              <a:t> （医療費</a:t>
            </a:r>
            <a:r>
              <a:rPr lang="en-US" altLang="ja-JP" sz="1000" b="1" dirty="0">
                <a:latin typeface="A-OTF Shin Maru Go Pro DB" panose="020F0400000000000000" pitchFamily="34" charset="-128"/>
                <a:ea typeface="A-OTF Shin Maru Go Pro DB" panose="020F0400000000000000" pitchFamily="34" charset="-128"/>
              </a:rPr>
              <a:t>0</a:t>
            </a:r>
            <a:r>
              <a:rPr lang="ja-JP" altLang="en-US" sz="1000" b="1">
                <a:latin typeface="A-OTF Shin Maru Go Pro DB" panose="020F0400000000000000" pitchFamily="34" charset="-128"/>
                <a:ea typeface="A-OTF Shin Maru Go Pro DB" panose="020F0400000000000000" pitchFamily="34" charset="-128"/>
              </a:rPr>
              <a:t>円）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6EF419C1-B08F-864C-AC9C-4D119A2AAE2F}"/>
              </a:ext>
            </a:extLst>
          </p:cNvPr>
          <p:cNvSpPr txBox="1"/>
          <p:nvPr/>
        </p:nvSpPr>
        <p:spPr>
          <a:xfrm>
            <a:off x="3998516" y="6139284"/>
            <a:ext cx="1106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>
                <a:latin typeface="A-OTF Shin Maru Go Pro DB" panose="020F0400000000000000" pitchFamily="34" charset="-128"/>
                <a:ea typeface="A-OTF Shin Maru Go Pro DB" panose="020F0400000000000000" pitchFamily="34" charset="-128"/>
              </a:rPr>
              <a:t>未受診</a:t>
            </a:r>
          </a:p>
          <a:p>
            <a:r>
              <a:rPr lang="ja-JP" altLang="en-US" sz="1000" b="1">
                <a:latin typeface="A-OTF Shin Maru Go Pro DB" panose="020F0400000000000000" pitchFamily="34" charset="-128"/>
                <a:ea typeface="A-OTF Shin Maru Go Pro DB" panose="020F0400000000000000" pitchFamily="34" charset="-128"/>
              </a:rPr>
              <a:t> （医療費</a:t>
            </a:r>
            <a:r>
              <a:rPr lang="en-US" altLang="ja-JP" sz="1000" b="1" dirty="0">
                <a:latin typeface="A-OTF Shin Maru Go Pro DB" panose="020F0400000000000000" pitchFamily="34" charset="-128"/>
                <a:ea typeface="A-OTF Shin Maru Go Pro DB" panose="020F0400000000000000" pitchFamily="34" charset="-128"/>
              </a:rPr>
              <a:t>0</a:t>
            </a:r>
            <a:r>
              <a:rPr lang="ja-JP" altLang="en-US" sz="1000" b="1">
                <a:latin typeface="A-OTF Shin Maru Go Pro DB" panose="020F0400000000000000" pitchFamily="34" charset="-128"/>
                <a:ea typeface="A-OTF Shin Maru Go Pro DB" panose="020F0400000000000000" pitchFamily="34" charset="-128"/>
              </a:rPr>
              <a:t>円）</a:t>
            </a: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D69249E8-DB2A-9047-981A-C8783FCBD5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32785" y="6874138"/>
            <a:ext cx="2984500" cy="1295400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8A5EDA5-9DD1-794B-871A-C550598052AB}"/>
              </a:ext>
            </a:extLst>
          </p:cNvPr>
          <p:cNvSpPr txBox="1"/>
          <p:nvPr/>
        </p:nvSpPr>
        <p:spPr>
          <a:xfrm>
            <a:off x="4023059" y="6645597"/>
            <a:ext cx="2395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>
                <a:solidFill>
                  <a:srgbClr val="FF0000"/>
                </a:solidFill>
                <a:latin typeface="A-OTF Shin Maru Go Pro DB" panose="020F0400000000000000" pitchFamily="34" charset="-128"/>
                <a:ea typeface="A-OTF Shin Maru Go Pro DB" panose="020F0400000000000000" pitchFamily="34" charset="-128"/>
              </a:rPr>
              <a:t>脳卒中・心筋梗塞</a:t>
            </a:r>
            <a:endParaRPr lang="en-US" altLang="ja-JP" sz="1600" b="1" dirty="0">
              <a:solidFill>
                <a:srgbClr val="FF0000"/>
              </a:solidFill>
              <a:latin typeface="A-OTF Shin Maru Go Pro DB" panose="020F0400000000000000" pitchFamily="34" charset="-128"/>
              <a:ea typeface="A-OTF Shin Maru Go Pro DB" panose="020F0400000000000000" pitchFamily="34" charset="-128"/>
            </a:endParaRPr>
          </a:p>
          <a:p>
            <a:r>
              <a:rPr lang="ja-JP" altLang="en-US" sz="1600" b="1">
                <a:solidFill>
                  <a:srgbClr val="FF0000"/>
                </a:solidFill>
                <a:latin typeface="A-OTF Shin Maru Go Pro DB" panose="020F0400000000000000" pitchFamily="34" charset="-128"/>
                <a:ea typeface="A-OTF Shin Maru Go Pro DB" panose="020F0400000000000000" pitchFamily="34" charset="-128"/>
              </a:rPr>
              <a:t>などを発病</a:t>
            </a:r>
            <a:r>
              <a:rPr lang="en-US" altLang="ja-JP" sz="1600" b="1" dirty="0">
                <a:solidFill>
                  <a:srgbClr val="FF0000"/>
                </a:solidFill>
                <a:latin typeface="A-OTF Shin Maru Go Pro DB" panose="020F0400000000000000" pitchFamily="34" charset="-128"/>
                <a:ea typeface="A-OTF Shin Maru Go Pro DB" panose="020F0400000000000000" pitchFamily="34" charset="-128"/>
              </a:rPr>
              <a:t>!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6D447DF-EAC0-7D46-87FF-3213D4D879AC}"/>
              </a:ext>
            </a:extLst>
          </p:cNvPr>
          <p:cNvSpPr txBox="1"/>
          <p:nvPr/>
        </p:nvSpPr>
        <p:spPr>
          <a:xfrm>
            <a:off x="3998516" y="7241319"/>
            <a:ext cx="1106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>
                <a:solidFill>
                  <a:srgbClr val="E36729"/>
                </a:solidFill>
                <a:latin typeface="A-OTF Shin Maru Go Pro DB" panose="020F0400000000000000" pitchFamily="34" charset="-128"/>
                <a:ea typeface="A-OTF Shin Maru Go Pro DB" panose="020F0400000000000000" pitchFamily="34" charset="-128"/>
              </a:rPr>
              <a:t>▶︎</a:t>
            </a:r>
            <a:r>
              <a:rPr lang="ja-JP" altLang="en-US" sz="1400" b="1">
                <a:latin typeface="A-OTF Shin Maru Go Pro DB" panose="020F0400000000000000" pitchFamily="34" charset="-128"/>
                <a:ea typeface="A-OTF Shin Maru Go Pro DB" panose="020F0400000000000000" pitchFamily="34" charset="-128"/>
              </a:rPr>
              <a:t>年間</a:t>
            </a:r>
          </a:p>
          <a:p>
            <a:r>
              <a:rPr lang="ja-JP" altLang="en-US" sz="1400" b="1">
                <a:latin typeface="A-OTF Shin Maru Go Pro DB" panose="020F0400000000000000" pitchFamily="34" charset="-128"/>
                <a:ea typeface="A-OTF Shin Maru Go Pro DB" panose="020F0400000000000000" pitchFamily="34" charset="-128"/>
              </a:rPr>
              <a:t>　医療費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30B27E6-18D0-5F4E-8B7D-6A55F88ABE13}"/>
              </a:ext>
            </a:extLst>
          </p:cNvPr>
          <p:cNvSpPr txBox="1"/>
          <p:nvPr/>
        </p:nvSpPr>
        <p:spPr>
          <a:xfrm>
            <a:off x="4023701" y="7710044"/>
            <a:ext cx="3047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>
                <a:solidFill>
                  <a:srgbClr val="E36729"/>
                </a:solidFill>
                <a:latin typeface="A-OTF Shin Maru Go Pro DB" panose="020F0400000000000000" pitchFamily="34" charset="-128"/>
                <a:ea typeface="A-OTF Shin Maru Go Pro DB" panose="020F0400000000000000" pitchFamily="34" charset="-128"/>
              </a:rPr>
              <a:t>▶︎</a:t>
            </a:r>
            <a:r>
              <a:rPr lang="ja-JP" altLang="en-US" sz="1400" b="1">
                <a:latin typeface="A-OTF Shin Maru Go Pro DB" panose="020F0400000000000000" pitchFamily="34" charset="-128"/>
                <a:ea typeface="A-OTF Shin Maru Go Pro DB" panose="020F0400000000000000" pitchFamily="34" charset="-128"/>
              </a:rPr>
              <a:t>退院しても、外来医療費</a:t>
            </a:r>
          </a:p>
          <a:p>
            <a:r>
              <a:rPr lang="ja-JP" altLang="en-US" sz="1400" b="1">
                <a:latin typeface="A-OTF Shin Maru Go Pro DB" panose="020F0400000000000000" pitchFamily="34" charset="-128"/>
                <a:ea typeface="A-OTF Shin Maru Go Pro DB" panose="020F0400000000000000" pitchFamily="34" charset="-128"/>
              </a:rPr>
              <a:t>　年間</a:t>
            </a:r>
            <a:r>
              <a:rPr lang="en-US" altLang="ja-JP" sz="1400" b="1" dirty="0">
                <a:latin typeface="A-OTF Shin Maru Go Pro DB" panose="020F0400000000000000" pitchFamily="34" charset="-128"/>
                <a:ea typeface="A-OTF Shin Maru Go Pro DB" panose="020F0400000000000000" pitchFamily="34" charset="-128"/>
              </a:rPr>
              <a:t>50</a:t>
            </a:r>
            <a:r>
              <a:rPr lang="ja-JP" altLang="en-US" sz="1400" b="1">
                <a:latin typeface="A-OTF Shin Maru Go Pro DB" panose="020F0400000000000000" pitchFamily="34" charset="-128"/>
                <a:ea typeface="A-OTF Shin Maru Go Pro DB" panose="020F0400000000000000" pitchFamily="34" charset="-128"/>
              </a:rPr>
              <a:t>万円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0673607F-60C8-EB44-9FAE-1292BB665B19}"/>
              </a:ext>
            </a:extLst>
          </p:cNvPr>
          <p:cNvSpPr txBox="1"/>
          <p:nvPr/>
        </p:nvSpPr>
        <p:spPr>
          <a:xfrm>
            <a:off x="4023701" y="8178896"/>
            <a:ext cx="3754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>
                <a:solidFill>
                  <a:srgbClr val="E36729"/>
                </a:solidFill>
                <a:latin typeface="A-OTF Shin Maru Go Pro DB" panose="020F0400000000000000" pitchFamily="34" charset="-128"/>
                <a:ea typeface="A-OTF Shin Maru Go Pro DB" panose="020F0400000000000000" pitchFamily="34" charset="-128"/>
              </a:rPr>
              <a:t>▶︎</a:t>
            </a:r>
            <a:r>
              <a:rPr lang="en" altLang="ja-JP" sz="1400" b="1" dirty="0">
                <a:latin typeface="A-OTF Shin Maru Go Pro DB" panose="020F0400000000000000" pitchFamily="34" charset="-128"/>
                <a:ea typeface="A-OTF Shin Maru Go Pro DB" panose="020F0400000000000000" pitchFamily="34" charset="-128"/>
              </a:rPr>
              <a:t>QOL </a:t>
            </a:r>
            <a:r>
              <a:rPr lang="ja-JP" altLang="en" sz="1400" b="1">
                <a:latin typeface="A-OTF Shin Maru Go Pro DB" panose="020F0400000000000000" pitchFamily="34" charset="-128"/>
                <a:ea typeface="A-OTF Shin Maru Go Pro DB" panose="020F0400000000000000" pitchFamily="34" charset="-128"/>
              </a:rPr>
              <a:t>（</a:t>
            </a:r>
            <a:r>
              <a:rPr lang="ja-JP" altLang="en-US" sz="1400" b="1">
                <a:latin typeface="A-OTF Shin Maru Go Pro DB" panose="020F0400000000000000" pitchFamily="34" charset="-128"/>
                <a:ea typeface="A-OTF Shin Maru Go Pro DB" panose="020F0400000000000000" pitchFamily="34" charset="-128"/>
              </a:rPr>
              <a:t>生活の質）の低下・失職</a:t>
            </a:r>
            <a:r>
              <a:rPr lang="en-US" altLang="ja-JP" sz="1400" b="1" dirty="0">
                <a:latin typeface="A-OTF Shin Maru Go Pro DB" panose="020F0400000000000000" pitchFamily="34" charset="-128"/>
                <a:ea typeface="A-OTF Shin Maru Go Pro DB" panose="020F0400000000000000" pitchFamily="34" charset="-128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29159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237</Words>
  <Application>Microsoft Office PowerPoint</Application>
  <PresentationFormat>ユーザー設定</PresentationFormat>
  <Paragraphs>23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A-OTF Gothic MB101 Pro R</vt:lpstr>
      <vt:lpstr>A-OTF Shin Maru Go Pro DB</vt:lpstr>
      <vt:lpstr>A-OTF Shin Maru Go Pro M</vt:lpstr>
      <vt:lpstr>A-OTF Shin Maru Go Pro R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2020-01-28T05:31:25Z</dcterms:created>
  <dcterms:modified xsi:type="dcterms:W3CDTF">2020-01-28T05:31:34Z</dcterms:modified>
</cp:coreProperties>
</file>