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729"/>
    <a:srgbClr val="D8117D"/>
    <a:srgbClr val="4D2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08"/>
  </p:normalViewPr>
  <p:slideViewPr>
    <p:cSldViewPr snapToGrid="0" snapToObjects="1">
      <p:cViewPr varScale="1">
        <p:scale>
          <a:sx n="45" d="100"/>
          <a:sy n="45" d="100"/>
        </p:scale>
        <p:origin x="1596" y="3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3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55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5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61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54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81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45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59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12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9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5E68018-A894-B149-8EC2-B43D9F904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098"/>
            <a:ext cx="7556500" cy="106807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82B0B7-DA84-2043-B7E4-F4820DE4A56C}"/>
              </a:ext>
            </a:extLst>
          </p:cNvPr>
          <p:cNvSpPr txBox="1"/>
          <p:nvPr/>
        </p:nvSpPr>
        <p:spPr>
          <a:xfrm>
            <a:off x="536713" y="1685671"/>
            <a:ext cx="653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費用補助も受けられる健康保険組合の検診を利用しましょう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B8D29A-3EFD-B247-9BCE-007EE6927B9E}"/>
              </a:ext>
            </a:extLst>
          </p:cNvPr>
          <p:cNvSpPr txBox="1"/>
          <p:nvPr/>
        </p:nvSpPr>
        <p:spPr>
          <a:xfrm>
            <a:off x="536713" y="2227994"/>
            <a:ext cx="5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■被扶養者の健診受診率はまだ低い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26B726-BD33-5F48-A77B-5602A41CA25B}"/>
              </a:ext>
            </a:extLst>
          </p:cNvPr>
          <p:cNvSpPr txBox="1"/>
          <p:nvPr/>
        </p:nvSpPr>
        <p:spPr>
          <a:xfrm>
            <a:off x="531225" y="2669144"/>
            <a:ext cx="4319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　</a:t>
            </a:r>
            <a:r>
              <a:rPr lang="ja-JP" altLang="en-US" sz="14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被扶養者である家族の健診受診率はまだまだ低い状況です。ご家族の健康管理には気をつけていても、自分のことは後回しではダメ。気がついたときは手遅れということもあります。健康保険組合から健診のお知らせが来たら、必ず申し込みましょう。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0004769E-F52B-D749-AD43-1D0182FD3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37" y="6635197"/>
            <a:ext cx="6451600" cy="35560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27ACBA9B-E3F9-464B-BB05-28213FDE8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834" y="8040403"/>
            <a:ext cx="1388019" cy="198388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F25D943-04DB-E149-90C2-2B3712052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42" y="7019655"/>
            <a:ext cx="1204698" cy="2041495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BD2BF09-B9B9-F549-BF89-05430B1ED650}"/>
              </a:ext>
            </a:extLst>
          </p:cNvPr>
          <p:cNvSpPr/>
          <p:nvPr/>
        </p:nvSpPr>
        <p:spPr>
          <a:xfrm>
            <a:off x="1642820" y="6757108"/>
            <a:ext cx="3792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A-OTF Gothic MB101 Pro B" panose="020B0400000000000000" pitchFamily="34" charset="-128"/>
                <a:ea typeface="A-OTF Gothic MB101 Pro B" panose="020B0400000000000000" pitchFamily="34" charset="-128"/>
              </a:rPr>
              <a:t>健康保険組合の健診は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6E4537F7-87D4-7747-A65D-0A714899F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153" y="8320359"/>
            <a:ext cx="2405268" cy="118110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AAB2226-7DE0-E145-80F7-29947B632F5D}"/>
              </a:ext>
            </a:extLst>
          </p:cNvPr>
          <p:cNvSpPr txBox="1"/>
          <p:nvPr/>
        </p:nvSpPr>
        <p:spPr>
          <a:xfrm>
            <a:off x="3339660" y="8422333"/>
            <a:ext cx="1968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メタボのリスクが</a:t>
            </a:r>
            <a:endParaRPr kumimoji="1" lang="en-US" altLang="ja-JP" sz="1400" dirty="0"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  <a:p>
            <a:r>
              <a:rPr kumimoji="1" lang="ja-JP" altLang="en-US" sz="14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高かった人は</a:t>
            </a:r>
            <a:endParaRPr kumimoji="1" lang="en-US" altLang="ja-JP" sz="1400" dirty="0"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  <a:p>
            <a:r>
              <a:rPr kumimoji="1" lang="ja-JP" altLang="en-US" sz="14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特定保健指導を</a:t>
            </a:r>
            <a:endParaRPr kumimoji="1" lang="en-US" altLang="ja-JP" sz="1400" dirty="0"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  <a:p>
            <a:r>
              <a:rPr kumimoji="1" lang="ja-JP" altLang="en-US" sz="14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受けられます。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5C38655F-60BB-DF4C-B4A1-9AD575FFC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6669" y="6112206"/>
            <a:ext cx="2184400" cy="1993900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F3A58-8535-DE4F-AE50-7118B5C42AEE}"/>
              </a:ext>
            </a:extLst>
          </p:cNvPr>
          <p:cNvSpPr txBox="1"/>
          <p:nvPr/>
        </p:nvSpPr>
        <p:spPr>
          <a:xfrm>
            <a:off x="2006970" y="7358888"/>
            <a:ext cx="422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E36729"/>
                </a:solidFill>
                <a:latin typeface="A-OTF Gothic MB101 Pro DB" panose="020B0400000000000000" pitchFamily="34" charset="-128"/>
                <a:ea typeface="A-OTF Gothic MB101 Pro DB" panose="020B0400000000000000" pitchFamily="34" charset="-128"/>
              </a:rPr>
              <a:t>❶</a:t>
            </a:r>
            <a:r>
              <a:rPr lang="ja-JP" altLang="en-US" b="1" dirty="0">
                <a:latin typeface="A-OTF Gothic MB101 Pro DB" panose="020B0400000000000000" pitchFamily="34" charset="-128"/>
                <a:ea typeface="A-OTF Gothic MB101 Pro DB" panose="020B0400000000000000" pitchFamily="34" charset="-128"/>
              </a:rPr>
              <a:t>費用が安く済む</a:t>
            </a:r>
            <a:endParaRPr lang="en-US" altLang="ja-JP" b="1" dirty="0">
              <a:latin typeface="A-OTF Gothic MB101 Pro DB" panose="020B0400000000000000" pitchFamily="34" charset="-128"/>
              <a:ea typeface="A-OTF Gothic MB101 Pro DB" panose="020B0400000000000000" pitchFamily="34" charset="-128"/>
            </a:endParaRPr>
          </a:p>
          <a:p>
            <a:r>
              <a:rPr lang="en-US" altLang="ja-JP" b="1" dirty="0">
                <a:solidFill>
                  <a:srgbClr val="E36729"/>
                </a:solidFill>
                <a:latin typeface="A-OTF Gothic MB101 Pro DB" panose="020B0400000000000000" pitchFamily="34" charset="-128"/>
                <a:ea typeface="A-OTF Gothic MB101 Pro DB" panose="020B0400000000000000" pitchFamily="34" charset="-128"/>
              </a:rPr>
              <a:t>❷</a:t>
            </a:r>
            <a:r>
              <a:rPr lang="ja-JP" altLang="en-US" b="1" dirty="0">
                <a:latin typeface="A-OTF Gothic MB101 Pro DB" panose="020B0400000000000000" pitchFamily="34" charset="-128"/>
                <a:ea typeface="A-OTF Gothic MB101 Pro DB" panose="020B0400000000000000" pitchFamily="34" charset="-128"/>
              </a:rPr>
              <a:t>多くの検診機関から選べる</a:t>
            </a:r>
            <a:endParaRPr lang="en-US" altLang="ja-JP" b="1" dirty="0">
              <a:latin typeface="A-OTF Gothic MB101 Pro DB" panose="020B0400000000000000" pitchFamily="34" charset="-128"/>
              <a:ea typeface="A-OTF Gothic MB101 Pro DB" panose="020B0400000000000000" pitchFamily="34" charset="-128"/>
            </a:endParaRPr>
          </a:p>
          <a:p>
            <a:r>
              <a:rPr lang="en-US" altLang="ja-JP" b="1" dirty="0">
                <a:solidFill>
                  <a:srgbClr val="E36729"/>
                </a:solidFill>
                <a:latin typeface="A-OTF Gothic MB101 Pro DB" panose="020B0400000000000000" pitchFamily="34" charset="-128"/>
                <a:ea typeface="A-OTF Gothic MB101 Pro DB" panose="020B0400000000000000" pitchFamily="34" charset="-128"/>
              </a:rPr>
              <a:t>❸</a:t>
            </a:r>
            <a:r>
              <a:rPr lang="ja-JP" altLang="en-US" b="1" dirty="0">
                <a:latin typeface="A-OTF Gothic MB101 Pro DB" panose="020B0400000000000000" pitchFamily="34" charset="-128"/>
                <a:ea typeface="A-OTF Gothic MB101 Pro DB" panose="020B0400000000000000" pitchFamily="34" charset="-128"/>
              </a:rPr>
              <a:t>検診後のフォローが受けられる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06E7703E-5293-494E-9463-249FE36CF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569" y="4017717"/>
            <a:ext cx="6667500" cy="2882900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DF54EE0-6208-7E47-B9C6-1FFAD4E91B76}"/>
              </a:ext>
            </a:extLst>
          </p:cNvPr>
          <p:cNvSpPr txBox="1"/>
          <p:nvPr/>
        </p:nvSpPr>
        <p:spPr>
          <a:xfrm>
            <a:off x="755642" y="4515509"/>
            <a:ext cx="3894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□ ダイエ</a:t>
            </a:r>
            <a:r>
              <a:rPr lang="en-US" altLang="ja-JP" sz="14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 </a:t>
            </a:r>
            <a:r>
              <a:rPr lang="ja-JP" altLang="en-US" sz="14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ットとリバウンドをくり返している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E44BEDC-2C79-5F48-A64C-4E046F25C369}"/>
              </a:ext>
            </a:extLst>
          </p:cNvPr>
          <p:cNvSpPr txBox="1"/>
          <p:nvPr/>
        </p:nvSpPr>
        <p:spPr>
          <a:xfrm>
            <a:off x="755642" y="4833009"/>
            <a:ext cx="4552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□ パンやパスタなど、炭水化物オンリーの食事が多い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6BFF4AE-485A-FB40-910B-8713C3CE3917}"/>
              </a:ext>
            </a:extLst>
          </p:cNvPr>
          <p:cNvSpPr txBox="1"/>
          <p:nvPr/>
        </p:nvSpPr>
        <p:spPr>
          <a:xfrm>
            <a:off x="755642" y="5163209"/>
            <a:ext cx="3296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□ 食事を減らしてでもお菓子を食べる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BF864FE-ABC4-8D4C-BF5E-A908863E1E08}"/>
              </a:ext>
            </a:extLst>
          </p:cNvPr>
          <p:cNvSpPr txBox="1"/>
          <p:nvPr/>
        </p:nvSpPr>
        <p:spPr>
          <a:xfrm>
            <a:off x="755642" y="5493409"/>
            <a:ext cx="437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□ 若い頃は低血圧だったので大丈夫だと思っている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C934FEE-7169-F443-98E8-9B4C29EC7C48}"/>
              </a:ext>
            </a:extLst>
          </p:cNvPr>
          <p:cNvSpPr txBox="1"/>
          <p:nvPr/>
        </p:nvSpPr>
        <p:spPr>
          <a:xfrm>
            <a:off x="755642" y="5823609"/>
            <a:ext cx="3894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□ お酒もたばこもやらないので安心している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413363F-CCC3-A34B-A9E9-D769E776D9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0407" y="2044227"/>
            <a:ext cx="1676400" cy="21590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E557EFAD-BFC1-364E-8FD8-6BDFDFDEF5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9298" y="3250571"/>
            <a:ext cx="1371600" cy="1143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C41026F-88A2-4228-8629-0E90D65819E0}"/>
              </a:ext>
            </a:extLst>
          </p:cNvPr>
          <p:cNvSpPr/>
          <p:nvPr/>
        </p:nvSpPr>
        <p:spPr>
          <a:xfrm>
            <a:off x="1642820" y="9501459"/>
            <a:ext cx="3939601" cy="56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○○○○健康保険組合</a:t>
            </a:r>
          </a:p>
        </p:txBody>
      </p:sp>
    </p:spTree>
    <p:extLst>
      <p:ext uri="{BB962C8B-B14F-4D97-AF65-F5344CB8AC3E}">
        <p14:creationId xmlns:p14="http://schemas.microsoft.com/office/powerpoint/2010/main" val="352915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A-OTF Gothic MB101 Pro B</vt:lpstr>
      <vt:lpstr>A-OTF Gothic MB101 Pro DB</vt:lpstr>
      <vt:lpstr>A-OTF Gothic MB101 Pro R</vt:lpstr>
      <vt:lpstr>A-OTF Shin Maru Go Pro M</vt:lpstr>
      <vt:lpstr>A-OTF Shin Maru Go Pro 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2020-01-28T05:31:01Z</dcterms:created>
  <dcterms:modified xsi:type="dcterms:W3CDTF">2020-01-28T05:31:12Z</dcterms:modified>
</cp:coreProperties>
</file>